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09" r:id="rId3"/>
    <p:sldId id="470" r:id="rId4"/>
    <p:sldId id="393" r:id="rId5"/>
    <p:sldId id="441" r:id="rId6"/>
    <p:sldId id="442" r:id="rId7"/>
    <p:sldId id="439" r:id="rId8"/>
    <p:sldId id="295" r:id="rId9"/>
    <p:sldId id="398" r:id="rId10"/>
    <p:sldId id="410" r:id="rId11"/>
    <p:sldId id="411" r:id="rId12"/>
    <p:sldId id="412" r:id="rId13"/>
    <p:sldId id="399" r:id="rId14"/>
    <p:sldId id="413" r:id="rId15"/>
    <p:sldId id="414" r:id="rId16"/>
    <p:sldId id="400" r:id="rId17"/>
    <p:sldId id="415" r:id="rId18"/>
    <p:sldId id="416" r:id="rId19"/>
    <p:sldId id="401" r:id="rId20"/>
    <p:sldId id="314" r:id="rId21"/>
    <p:sldId id="418" r:id="rId22"/>
    <p:sldId id="419" r:id="rId23"/>
    <p:sldId id="420" r:id="rId24"/>
    <p:sldId id="421" r:id="rId25"/>
    <p:sldId id="319" r:id="rId26"/>
    <p:sldId id="320" r:id="rId27"/>
    <p:sldId id="469" r:id="rId28"/>
    <p:sldId id="301" r:id="rId29"/>
    <p:sldId id="322" r:id="rId30"/>
    <p:sldId id="323" r:id="rId31"/>
    <p:sldId id="324" r:id="rId32"/>
    <p:sldId id="325" r:id="rId33"/>
    <p:sldId id="326" r:id="rId34"/>
    <p:sldId id="327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55" autoAdjust="0"/>
  </p:normalViewPr>
  <p:slideViewPr>
    <p:cSldViewPr>
      <p:cViewPr varScale="1">
        <p:scale>
          <a:sx n="74" d="100"/>
          <a:sy n="74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fld id="{33E1ED08-E23A-4ED6-90C1-583E6395A9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fld id="{1CBE7FAD-FE66-4933-A003-C8BE52B7B6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5DD00-4588-40DD-9470-A66657C8D485}" type="slidenum">
              <a:rPr lang="en-US"/>
              <a:pPr/>
              <a:t>12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SzPct val="85000"/>
              <a:buFont typeface="Monotype Sorts"/>
              <a:buNone/>
            </a:pPr>
            <a:r>
              <a:rPr lang="en-US" sz="800">
                <a:latin typeface="Comic Sans MS" pitchFamily="66" charset="0"/>
              </a:rPr>
              <a:t>Identify a variety of reinforcers to offer the child so he/she does not get tired of a repeated reinforcer.</a:t>
            </a:r>
          </a:p>
          <a:p>
            <a:pPr>
              <a:spcBef>
                <a:spcPct val="50000"/>
              </a:spcBef>
              <a:buSzPct val="85000"/>
              <a:buFont typeface="Monotype Sorts"/>
              <a:buNone/>
            </a:pPr>
            <a:r>
              <a:rPr lang="en-US" sz="800">
                <a:latin typeface="Comic Sans MS" pitchFamily="66" charset="0"/>
              </a:rPr>
              <a:t>Make sure the child knows what he/she has to do to get the reinforcer.</a:t>
            </a:r>
          </a:p>
          <a:p>
            <a:pPr>
              <a:spcBef>
                <a:spcPct val="50000"/>
              </a:spcBef>
              <a:buSzPct val="85000"/>
              <a:buFont typeface="Monotype Sorts"/>
              <a:buNone/>
            </a:pPr>
            <a:r>
              <a:rPr lang="en-US" sz="800">
                <a:latin typeface="Comic Sans MS" pitchFamily="66" charset="0"/>
              </a:rPr>
              <a:t>An item may be preferred but the child may not be willing to complete a task in order to obtain the item.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ADF6-918E-49D2-815F-2BDF61AC028F}" type="slidenum">
              <a:rPr lang="en-US"/>
              <a:pPr/>
              <a:t>15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Increasing Effectiveness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Ensure the compatibility of the activity and the distractor.</a:t>
            </a:r>
          </a:p>
          <a:p>
            <a:r>
              <a:rPr lang="en-US" sz="900">
                <a:latin typeface="Comic Sans MS" pitchFamily="66" charset="0"/>
              </a:rPr>
              <a:t>Identify several preferred items.</a:t>
            </a:r>
          </a:p>
          <a:p>
            <a:r>
              <a:rPr lang="en-US"/>
              <a:t>Remember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Use new items and randomize them so they have more value because they are novel to the child.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Do not fade the distractor too quickly.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07FF7-39C6-4A17-8A59-9E5F93D8B7B6}" type="slidenum">
              <a:rPr lang="en-US"/>
              <a:pPr/>
              <a:t>18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Increasing Effectiveness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Maintain control of items from which the child chooses.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9C12C-1D1B-427A-95F9-D10F2F4B2E2B}" type="slidenum">
              <a:rPr lang="en-US"/>
              <a:pPr/>
              <a:t>21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Intermittently praise the child using words describing participation in the activity.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Be careful not to increase participation too quickly.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5F81-BEC6-4AE3-9601-5041FEF01B4A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578" tIns="45477" rIns="92578" bIns="45477"/>
          <a:lstStyle/>
          <a:p>
            <a:endParaRPr lang="en-US"/>
          </a:p>
        </p:txBody>
      </p:sp>
      <p:sp>
        <p:nvSpPr>
          <p:cNvPr id="243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292BAB-1AB6-4398-A9F8-E9EF95CB0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C461-0B72-413A-9787-B9B7047F1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129AF-A2C7-44C7-87EF-9BE5DBFA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1F92FE-C0DD-49B4-BBEE-5E3E03412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DCD71-C24A-4EA0-A681-7C709C23D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83A10E-611A-4B28-A7E1-879D18F6D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0D3F9-E728-4042-8F5A-4A07711D4A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4809B-7D1A-4FF7-B8AC-96BA92EBF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41CA1-62C8-4160-A34C-5076A99D2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24ACD-5129-4D22-894D-A5DD4D735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95B386-6030-4C5A-B3CF-131C745E1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A8C95-6B83-47F8-A095-70DD66BB4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9D85F-CEFD-4994-B200-C64B022DC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1489BB-5CE6-4706-971F-29FB6B11C5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6E88CA-99A9-4EFB-80CD-A2BCC6223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  <p:sldLayoutId id="2147483705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8001000" cy="3810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>
                <a:latin typeface="Verdana" pitchFamily="34" charset="0"/>
              </a:rPr>
              <a:t>	</a:t>
            </a:r>
            <a:r>
              <a:rPr lang="en-US" sz="4400" b="1" dirty="0"/>
              <a:t>Promoting Positive Behavior</a:t>
            </a:r>
          </a:p>
          <a:p>
            <a:pPr algn="ctr"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en-US" sz="53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9775"/>
            <a:ext cx="8229600" cy="4116388"/>
          </a:xfrm>
        </p:spPr>
        <p:txBody>
          <a:bodyPr/>
          <a:lstStyle/>
          <a:p>
            <a:r>
              <a:rPr lang="en-US" sz="2800">
                <a:effectLst/>
              </a:rPr>
              <a:t>Address immediate antecedent events in the child</a:t>
            </a:r>
            <a:r>
              <a:rPr lang="en-US" sz="2800">
                <a:effectLst/>
                <a:latin typeface="Tahoma"/>
              </a:rPr>
              <a:t>’</a:t>
            </a:r>
            <a:r>
              <a:rPr lang="en-US" sz="2800">
                <a:effectLst/>
              </a:rPr>
              <a:t>s environment that predict or trigger problem behavior.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010400" cy="1139825"/>
          </a:xfrm>
        </p:spPr>
        <p:txBody>
          <a:bodyPr/>
          <a:lstStyle/>
          <a:p>
            <a:pPr algn="l"/>
            <a:r>
              <a:rPr lang="en-US" sz="4000" b="1">
                <a:effectLst/>
              </a:rPr>
              <a:t>Antecedent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Pre-specified </a:t>
            </a:r>
            <a:r>
              <a:rPr lang="en-US" sz="4000" b="1" dirty="0" err="1">
                <a:effectLst/>
              </a:rPr>
              <a:t>Reinforcers</a:t>
            </a:r>
            <a:endParaRPr lang="en-US" sz="4000" b="1" dirty="0">
              <a:effectLst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52596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/>
              <a:t>	</a:t>
            </a:r>
            <a:r>
              <a:rPr lang="en-US" dirty="0">
                <a:effectLst/>
              </a:rPr>
              <a:t>State the </a:t>
            </a:r>
            <a:r>
              <a:rPr lang="en-US" dirty="0" err="1">
                <a:effectLst/>
              </a:rPr>
              <a:t>reinforcer</a:t>
            </a:r>
            <a:r>
              <a:rPr lang="en-US" dirty="0">
                <a:effectLst/>
              </a:rPr>
              <a:t> to be delivered prior to the completion of a task or activity in which a problem behavior occurs.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buSzPct val="85000"/>
              <a:buFont typeface="Wingdings" pitchFamily="2" charset="2"/>
              <a:buNone/>
            </a:pPr>
            <a:r>
              <a:rPr lang="en-US" sz="2800" u="sng" dirty="0">
                <a:solidFill>
                  <a:schemeClr val="accent3"/>
                </a:solidFill>
                <a:effectLst/>
              </a:rPr>
              <a:t>Examples</a:t>
            </a:r>
            <a:endParaRPr lang="en-US" sz="2800" b="1" u="sng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If you will sit at the booth during dinner, we will order some ice cream.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When you finish your math worksheet you can look at the magazines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229383" name="Picture 7" descr="MCj038947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1069975" cy="12684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3"/>
            <a:ext cx="69342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>
                <a:effectLst/>
              </a:rPr>
              <a:t>Pre-specified Reinforcers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b="1" u="sng">
                <a:effectLst/>
              </a:rPr>
              <a:t>Steps for Implementation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1.	Assess preferences and reinforcers.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	a.	Make a list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	b.	Observe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	c.	Provide Choices</a:t>
            </a:r>
          </a:p>
          <a:p>
            <a:pPr>
              <a:buFont typeface="Wingdings" pitchFamily="2" charset="2"/>
              <a:buNone/>
            </a:pPr>
            <a:endParaRPr lang="en-US" sz="2400">
              <a:effectLst/>
            </a:endParaRP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effectLst/>
              </a:rPr>
              <a:t>2. Deliver the request by stating the reinforcer to be delivered when the request is completed.	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effectLst/>
              </a:rPr>
              <a:t>3.  Child receives reinforcer AFTER engaging in and completing the activity.</a:t>
            </a:r>
          </a:p>
        </p:txBody>
      </p:sp>
      <p:pic>
        <p:nvPicPr>
          <p:cNvPr id="230415" name="Picture 15" descr="MCj038947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0"/>
            <a:ext cx="1285875" cy="1524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 descr="cartoon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386422" y="277813"/>
            <a:ext cx="4371155" cy="584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2390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</a:rPr>
              <a:t>Preferred Activities or Objects as a Distractor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657600" cy="3200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2800">
                <a:effectLst/>
              </a:rPr>
              <a:t>Engaging a child in an activity or object to distract him/her from the event in which the child usually engages in challenging behavior.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effectLst/>
            </a:endParaRPr>
          </a:p>
        </p:txBody>
      </p:sp>
      <p:pic>
        <p:nvPicPr>
          <p:cNvPr id="232452" name="Picture 4" descr="MCj03979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1057275" cy="1058863"/>
          </a:xfrm>
          <a:noFill/>
          <a:ln/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5622925" y="2246313"/>
            <a:ext cx="291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05400" y="1981200"/>
            <a:ext cx="365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chemeClr val="accent3"/>
                </a:solidFill>
              </a:rPr>
              <a:t>Examples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Giving children colors to work with while waiting for dinner</a:t>
            </a:r>
            <a:r>
              <a:rPr lang="en-US" sz="28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2800" dirty="0">
              <a:solidFill>
                <a:schemeClr val="accent3"/>
              </a:solidFill>
            </a:endParaRPr>
          </a:p>
          <a:p>
            <a:r>
              <a:rPr lang="en-US" sz="2800" dirty="0">
                <a:solidFill>
                  <a:schemeClr val="accent3"/>
                </a:solidFill>
              </a:rPr>
              <a:t>Letting a child listen to a tape recorder while riding in the car/bus.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4000" b="1">
                <a:effectLst/>
              </a:rPr>
              <a:t>Preferred Activities or </a:t>
            </a:r>
            <a:br>
              <a:rPr lang="en-US" sz="4000" b="1">
                <a:effectLst/>
              </a:rPr>
            </a:br>
            <a:r>
              <a:rPr lang="en-US" sz="4000" b="1">
                <a:effectLst/>
              </a:rPr>
              <a:t>Objects as a Distractor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53400" cy="4297363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</a:t>
            </a:r>
          </a:p>
          <a:p>
            <a:pPr>
              <a:lnSpc>
                <a:spcPct val="15000"/>
              </a:lnSpc>
              <a:buFont typeface="Wingdings" pitchFamily="2" charset="2"/>
              <a:buNone/>
            </a:pPr>
            <a:endParaRPr lang="en-US" sz="2800" b="1" u="sng" dirty="0">
              <a:effectLst/>
            </a:endParaRPr>
          </a:p>
          <a:p>
            <a:pPr marL="463550" indent="-354013">
              <a:spcAft>
                <a:spcPct val="30000"/>
              </a:spcAft>
              <a:buSzPct val="85000"/>
              <a:buFont typeface="Monotype Sorts"/>
              <a:buNone/>
            </a:pPr>
            <a:r>
              <a:rPr lang="en-US" sz="2800" dirty="0">
                <a:effectLst/>
              </a:rPr>
              <a:t>1.	Identify objects that are preferred.</a:t>
            </a:r>
          </a:p>
          <a:p>
            <a:pPr marL="463550" indent="-354013">
              <a:spcAft>
                <a:spcPct val="30000"/>
              </a:spcAft>
              <a:buSzPct val="85000"/>
              <a:buFont typeface="Monotype Sorts"/>
              <a:buNone/>
            </a:pPr>
            <a:r>
              <a:rPr lang="en-US" sz="2800" dirty="0">
                <a:effectLst/>
              </a:rPr>
              <a:t>2.	Identify objects that do not interfere with the target activity.</a:t>
            </a:r>
          </a:p>
          <a:p>
            <a:pPr marL="463550" indent="-354013">
              <a:buSzPct val="85000"/>
              <a:buFont typeface="Monotype Sorts"/>
              <a:buNone/>
            </a:pPr>
            <a:r>
              <a:rPr lang="en-US" sz="2800" dirty="0">
                <a:effectLst/>
              </a:rPr>
              <a:t>3.	Engage child with the preferred object before beginning target activity or at point prior to which challenging behavior will occur.</a:t>
            </a:r>
          </a:p>
        </p:txBody>
      </p:sp>
      <p:pic>
        <p:nvPicPr>
          <p:cNvPr id="233476" name="Picture 4" descr="MCj03979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1057275" cy="10588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 descr="cartoon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98156" y="277813"/>
            <a:ext cx="4547687" cy="584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77813"/>
            <a:ext cx="60960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b="1" dirty="0">
                <a:effectLst/>
              </a:rPr>
              <a:t>Choice Making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524000"/>
            <a:ext cx="4038600" cy="452596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en-US" sz="2800" b="1" u="sng" dirty="0">
                <a:solidFill>
                  <a:schemeClr val="accent3"/>
                </a:solidFill>
                <a:effectLst/>
              </a:rPr>
              <a:t>Examples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85000"/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Do you want to do the worksheet first or the reading first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SzPct val="85000"/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Do you want to brush your teeth or wash you face?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SzPct val="85000"/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Do you want to use the markers or the crayons?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235531" name="Picture 11" descr="MCj029350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57200"/>
            <a:ext cx="1825625" cy="984250"/>
          </a:xfrm>
          <a:noFill/>
          <a:ln/>
        </p:spPr>
      </p:pic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685800" y="1905000"/>
            <a:ext cx="3276600" cy="380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en-US" sz="2800">
                <a:latin typeface="Tahoma" pitchFamily="34" charset="0"/>
              </a:rPr>
              <a:t>Offering choices of materials to be used, components of an activity, or undesired activities when presenting a request.</a:t>
            </a:r>
          </a:p>
          <a:p>
            <a:pPr>
              <a:spcBef>
                <a:spcPct val="20000"/>
              </a:spcBef>
            </a:pPr>
            <a:endParaRPr lang="en-US" sz="2800">
              <a:latin typeface="Tahoma" pitchFamily="34" charset="0"/>
            </a:endParaRPr>
          </a:p>
          <a:p>
            <a:pPr latinLnBrk="1"/>
            <a:endParaRPr lang="en-US" sz="1400" b="1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7813"/>
            <a:ext cx="60198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Choice Making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7543800" cy="3611563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Implementation:</a:t>
            </a:r>
          </a:p>
          <a:p>
            <a:pPr marL="463550" indent="-354013">
              <a:spcBef>
                <a:spcPct val="0"/>
              </a:spcBef>
              <a:spcAft>
                <a:spcPct val="45000"/>
              </a:spcAft>
              <a:buFont typeface="Monotype Sorts"/>
              <a:buNone/>
            </a:pPr>
            <a:r>
              <a:rPr lang="en-US" sz="2800" dirty="0">
                <a:effectLst/>
              </a:rPr>
              <a:t>1.	Identify activities in which choices can be offered</a:t>
            </a:r>
          </a:p>
          <a:p>
            <a:pPr marL="463550" indent="-354013">
              <a:spcBef>
                <a:spcPct val="0"/>
              </a:spcBef>
              <a:spcAft>
                <a:spcPct val="45000"/>
              </a:spcAft>
              <a:buFont typeface="Monotype Sorts"/>
              <a:buNone/>
            </a:pPr>
            <a:r>
              <a:rPr lang="en-US" sz="2800" dirty="0">
                <a:effectLst/>
              </a:rPr>
              <a:t>2.	Identify an array of choices within activity.</a:t>
            </a:r>
          </a:p>
          <a:p>
            <a:pPr marL="463550" indent="-354013">
              <a:spcBef>
                <a:spcPct val="0"/>
              </a:spcBef>
              <a:spcAft>
                <a:spcPct val="45000"/>
              </a:spcAft>
              <a:buFont typeface="Monotype Sorts"/>
              <a:buNone/>
            </a:pPr>
            <a:r>
              <a:rPr lang="en-US" sz="2800" dirty="0">
                <a:effectLst/>
              </a:rPr>
              <a:t>3.	Offer choices prior to the child engaging in challenging behavior.</a:t>
            </a:r>
          </a:p>
        </p:txBody>
      </p:sp>
      <p:pic>
        <p:nvPicPr>
          <p:cNvPr id="236553" name="Picture 9" descr="MCj029350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57200"/>
            <a:ext cx="1825625" cy="984250"/>
          </a:xfrm>
          <a:noFill/>
          <a:ln/>
        </p:spPr>
      </p:pic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066800" y="342900"/>
            <a:ext cx="77724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609600" y="1905000"/>
            <a:ext cx="7729538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9" name="Picture 5" descr="cartoon1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04800"/>
            <a:ext cx="7010400" cy="6046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543800" cy="4267200"/>
          </a:xfrm>
          <a:noFill/>
          <a:ln/>
        </p:spPr>
        <p:txBody>
          <a:bodyPr lIns="90488" tIns="44450" rIns="90488" bIns="44450"/>
          <a:lstStyle/>
          <a:p>
            <a:pPr marL="338138" indent="-338138">
              <a:lnSpc>
                <a:spcPct val="80000"/>
              </a:lnSpc>
              <a:buSzPct val="85000"/>
            </a:pPr>
            <a:r>
              <a:rPr lang="en-US" sz="2800">
                <a:effectLst/>
              </a:rPr>
              <a:t>Hitting a peer</a:t>
            </a:r>
          </a:p>
          <a:p>
            <a:pPr marL="338138" indent="-338138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						Teacher 							attention</a:t>
            </a:r>
          </a:p>
          <a:p>
            <a:pPr marL="338138" indent="-338138">
              <a:lnSpc>
                <a:spcPct val="80000"/>
              </a:lnSpc>
              <a:buSzPct val="85000"/>
            </a:pPr>
            <a:r>
              <a:rPr lang="en-US" sz="2800">
                <a:effectLst/>
              </a:rPr>
              <a:t>Raising his hand </a:t>
            </a:r>
          </a:p>
          <a:p>
            <a:pPr marL="338138" indent="-338138">
              <a:lnSpc>
                <a:spcPct val="80000"/>
              </a:lnSpc>
              <a:buSzPct val="85000"/>
              <a:buFont typeface="Wingdings" pitchFamily="2" charset="2"/>
              <a:buNone/>
            </a:pPr>
            <a:r>
              <a:rPr lang="en-US" sz="2800">
                <a:effectLst/>
              </a:rPr>
              <a:t>	to signal the T.</a:t>
            </a:r>
          </a:p>
          <a:p>
            <a:pPr marL="338138" indent="-338138">
              <a:lnSpc>
                <a:spcPct val="80000"/>
              </a:lnSpc>
              <a:spcAft>
                <a:spcPct val="75000"/>
              </a:spcAft>
            </a:pPr>
            <a:endParaRPr lang="en-US" sz="2800">
              <a:effectLst/>
            </a:endParaRPr>
          </a:p>
          <a:p>
            <a:pPr marL="338138" indent="-338138">
              <a:lnSpc>
                <a:spcPct val="80000"/>
              </a:lnSpc>
              <a:buSzPct val="85000"/>
              <a:buFont typeface="Wingdings" pitchFamily="2" charset="2"/>
              <a:buNone/>
            </a:pPr>
            <a:r>
              <a:rPr lang="en-US" sz="2800">
                <a:effectLst/>
              </a:rPr>
              <a:t>When two responses serve the same function they are functionally equivalent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1600199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What do we know about successful intervention plans?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3962400" y="22860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V="1">
            <a:off x="4191000" y="3048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b="1" dirty="0">
                <a:effectLst/>
              </a:rPr>
              <a:t>Collaborative Activities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447800"/>
            <a:ext cx="3200400" cy="467836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None/>
            </a:pPr>
            <a:r>
              <a:rPr lang="en-US" sz="2800" u="sng" dirty="0">
                <a:solidFill>
                  <a:schemeClr val="accent3"/>
                </a:solidFill>
                <a:effectLst/>
                <a:latin typeface="Comic Sans MS" pitchFamily="66" charset="0"/>
              </a:rPr>
              <a:t>Examples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sz="2800" dirty="0">
                <a:solidFill>
                  <a:schemeClr val="accent3"/>
                </a:solidFill>
                <a:effectLst/>
                <a:latin typeface="Comic Sans MS" pitchFamily="66" charset="0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If you will put up three </a:t>
            </a:r>
            <a:r>
              <a:rPr lang="en-US" sz="2800" dirty="0" err="1">
                <a:solidFill>
                  <a:schemeClr val="accent3"/>
                </a:solidFill>
                <a:effectLst/>
              </a:rPr>
              <a:t>legos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, I will put up three </a:t>
            </a:r>
            <a:r>
              <a:rPr lang="en-US" sz="2800" dirty="0" err="1">
                <a:solidFill>
                  <a:schemeClr val="accent3"/>
                </a:solidFill>
                <a:effectLst/>
              </a:rPr>
              <a:t>legos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.”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sz="2800" dirty="0">
                <a:solidFill>
                  <a:schemeClr val="accent3"/>
                </a:solidFill>
                <a:effectLst/>
              </a:rPr>
              <a:t>“If you do the first three problems, I will do the next one.”</a:t>
            </a:r>
            <a:endParaRPr lang="en-US" sz="2800" b="1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78853" name="Picture 5" descr="MCj03963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92175" cy="898525"/>
          </a:xfrm>
          <a:noFill/>
          <a:ln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09600" y="1752600"/>
            <a:ext cx="32766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6075" indent="-346075">
              <a:buClr>
                <a:schemeClr val="accent2"/>
              </a:buClr>
              <a:buSzPct val="85000"/>
              <a:buFont typeface="Monotype Sorts"/>
              <a:buNone/>
            </a:pPr>
            <a:r>
              <a:rPr lang="en-US" sz="2800" b="1" i="1"/>
              <a:t>	</a:t>
            </a:r>
            <a:r>
              <a:rPr lang="en-US" sz="2800"/>
              <a:t>Sharing the responsibilities of the task or activity in which a child typically exhibits challenging behaviors.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7813"/>
            <a:ext cx="73152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Collaborative Activities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b="1" u="sng" dirty="0">
                <a:effectLst/>
              </a:rPr>
              <a:t>Steps for Implementation</a:t>
            </a:r>
          </a:p>
          <a:p>
            <a:pPr marL="463550" indent="-354013">
              <a:buFont typeface="Monotype Sorts"/>
              <a:buNone/>
            </a:pPr>
            <a:r>
              <a:rPr lang="en-US" sz="2400" dirty="0">
                <a:effectLst/>
              </a:rPr>
              <a:t>1.	Identify activity.</a:t>
            </a:r>
          </a:p>
          <a:p>
            <a:pPr marL="463550" indent="-354013">
              <a:lnSpc>
                <a:spcPct val="45000"/>
              </a:lnSpc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 marL="463550" indent="-354013">
              <a:buFont typeface="Monotype Sorts"/>
              <a:buNone/>
            </a:pPr>
            <a:r>
              <a:rPr lang="en-US" sz="2400" dirty="0">
                <a:effectLst/>
              </a:rPr>
              <a:t>2.	Split the responsibilities of the task.</a:t>
            </a:r>
          </a:p>
          <a:p>
            <a:pPr marL="463550" indent="-354013">
              <a:lnSpc>
                <a:spcPct val="45000"/>
              </a:lnSpc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 marL="463550" indent="-354013">
              <a:buFont typeface="Monotype Sorts"/>
              <a:buNone/>
            </a:pPr>
            <a:r>
              <a:rPr lang="en-US" sz="2400" dirty="0">
                <a:effectLst/>
              </a:rPr>
              <a:t>3.	Prior to the child</a:t>
            </a:r>
            <a:r>
              <a:rPr lang="en-US" sz="2400" dirty="0">
                <a:effectLst/>
                <a:latin typeface="Tahoma"/>
              </a:rPr>
              <a:t>’</a:t>
            </a:r>
            <a:r>
              <a:rPr lang="en-US" sz="2400" dirty="0">
                <a:effectLst/>
              </a:rPr>
              <a:t>s engaging in challenging behavior, present the task demand in a collaborative fashion.</a:t>
            </a: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400" dirty="0">
                <a:effectLst/>
              </a:rPr>
              <a:t>NOTE:  This intervention is effective for those children that engage in challenging behavior to escape from an activity and obtain attention. </a:t>
            </a:r>
          </a:p>
        </p:txBody>
      </p:sp>
      <p:pic>
        <p:nvPicPr>
          <p:cNvPr id="239620" name="Picture 4" descr="MCj03963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57200"/>
            <a:ext cx="892175" cy="8985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3800" b="1" dirty="0">
                <a:effectLst/>
              </a:rPr>
              <a:t>Tolerance for Delay of </a:t>
            </a:r>
            <a:br>
              <a:rPr lang="en-US" sz="3800" b="1" dirty="0">
                <a:effectLst/>
              </a:rPr>
            </a:br>
            <a:r>
              <a:rPr lang="en-US" sz="3800" b="1" dirty="0">
                <a:effectLst/>
              </a:rPr>
              <a:t>Reinforcement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1600200"/>
            <a:ext cx="3505200" cy="4525963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i="1" dirty="0">
                <a:effectLst/>
                <a:latin typeface="Bookman Old Style" pitchFamily="18" charset="0"/>
              </a:rPr>
              <a:t>	</a:t>
            </a:r>
            <a:r>
              <a:rPr lang="en-US" sz="2400" i="1" dirty="0">
                <a:solidFill>
                  <a:schemeClr val="accent3"/>
                </a:solidFill>
                <a:effectLst/>
              </a:rPr>
              <a:t>Examples</a:t>
            </a:r>
            <a:endParaRPr lang="en-US" sz="2400" b="1" i="1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accent3"/>
                </a:solidFill>
                <a:effectLst/>
              </a:rPr>
              <a:t>At the lunch table, the child begins to get fidgety.  Mom says, “Two more bites.”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accent3"/>
                </a:solidFill>
                <a:effectLst/>
              </a:rPr>
              <a:t>Dad sees someone and stops to talk, Margaret starts to complain that she wants to leave, Dad  says, “One more minute.”</a:t>
            </a:r>
          </a:p>
        </p:txBody>
      </p:sp>
      <p:pic>
        <p:nvPicPr>
          <p:cNvPr id="242692" name="Picture 4" descr="MCj028120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1358900" cy="1570038"/>
          </a:xfrm>
          <a:noFill/>
          <a:ln/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143000" y="2057400"/>
            <a:ext cx="31242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Teaching the child to (a) stay engaged in a task/activity, or (b) wait for a desired object for longer periods of time.</a:t>
            </a:r>
          </a:p>
          <a:p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7813"/>
            <a:ext cx="70104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4000" b="1">
                <a:effectLst/>
              </a:rPr>
              <a:t>Tolerance for Delay of Reinforcement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153400" cy="41910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</a:t>
            </a:r>
            <a:endParaRPr lang="en-US" sz="2800" b="1" dirty="0">
              <a:effectLst/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effectLst/>
            </a:endParaRP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1.	Identify the situation</a:t>
            </a: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2.	Identify the shortest amount of time that the child will wait before exhibiting behavior. (CTP)</a:t>
            </a: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3.	Choose a delay signal and a release signal.</a:t>
            </a: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4.	Engage the child in the activity.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  <p:pic>
        <p:nvPicPr>
          <p:cNvPr id="244740" name="Picture 4" descr="MCj028120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1187450" cy="1371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7813"/>
            <a:ext cx="67818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3800" b="1" dirty="0">
                <a:effectLst/>
              </a:rPr>
              <a:t>Tolerance for Delay of Reinforcement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24800" cy="43434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b="1" u="sng" dirty="0">
                <a:effectLst/>
              </a:rPr>
              <a:t>Steps for Implementation (cont.)</a:t>
            </a:r>
            <a:endParaRPr lang="en-US" sz="2400" b="1" u="sng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b="1" u="sng" dirty="0">
              <a:effectLst/>
            </a:endParaRP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5.	Deliver the delay signal prior to the critical time period.</a:t>
            </a: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6.	Continue engagement for a short time longer.</a:t>
            </a: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7.	Deliver a release signal and reinforcement (e.g., release student from task, deliver requested object/tangible).</a:t>
            </a: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8.	Gradually increase time child has to wait between signal and delivery of activity/object</a:t>
            </a:r>
          </a:p>
        </p:txBody>
      </p:sp>
      <p:pic>
        <p:nvPicPr>
          <p:cNvPr id="245764" name="Picture 4" descr="MCj028120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1120775" cy="1295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7813"/>
            <a:ext cx="63246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cs typeface="Times New Roman" pitchFamily="18" charset="0"/>
              </a:rPr>
              <a:t>High‑Probability Requests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8153400" cy="12192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800">
                <a:effectLst/>
                <a:cs typeface="Times New Roman" pitchFamily="18" charset="0"/>
              </a:rPr>
              <a:t>A set of simple requests delivered just prior to a request in which the child typically does not comply.</a:t>
            </a:r>
          </a:p>
          <a:p>
            <a:pPr marL="0" indent="0">
              <a:buFont typeface="Wingdings" pitchFamily="2" charset="2"/>
              <a:buNone/>
            </a:pPr>
            <a:endParaRPr lang="en-US" sz="2800">
              <a:effectLst/>
              <a:latin typeface="Comic Sans MS" pitchFamily="66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0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6068" name="Picture 52" descr="MCj031245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1544638" cy="1766888"/>
          </a:xfrm>
          <a:noFill/>
          <a:ln/>
        </p:spPr>
      </p:pic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524000" y="3657600"/>
            <a:ext cx="5870575" cy="2747963"/>
            <a:chOff x="-3" y="-3"/>
            <a:chExt cx="3698" cy="1731"/>
          </a:xfrm>
        </p:grpSpPr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0" y="0"/>
              <a:ext cx="3692" cy="1725"/>
              <a:chOff x="0" y="0"/>
              <a:chExt cx="3692" cy="1725"/>
            </a:xfrm>
          </p:grpSpPr>
          <p:grpSp>
            <p:nvGrpSpPr>
              <p:cNvPr id="8602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345"/>
                <a:chOff x="0" y="0"/>
                <a:chExt cx="1137" cy="345"/>
              </a:xfrm>
            </p:grpSpPr>
            <p:sp>
              <p:nvSpPr>
                <p:cNvPr id="8602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25" name="Group 9"/>
              <p:cNvGrpSpPr>
                <a:grpSpLocks/>
              </p:cNvGrpSpPr>
              <p:nvPr/>
            </p:nvGrpSpPr>
            <p:grpSpPr bwMode="auto">
              <a:xfrm>
                <a:off x="1137" y="0"/>
                <a:ext cx="1130" cy="345"/>
                <a:chOff x="1137" y="0"/>
                <a:chExt cx="1130" cy="345"/>
              </a:xfrm>
            </p:grpSpPr>
            <p:sp>
              <p:nvSpPr>
                <p:cNvPr id="86026" name="Rectangle 10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Child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27" name="Rectangle 11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28" name="Group 12"/>
              <p:cNvGrpSpPr>
                <a:grpSpLocks/>
              </p:cNvGrpSpPr>
              <p:nvPr/>
            </p:nvGrpSpPr>
            <p:grpSpPr bwMode="auto">
              <a:xfrm>
                <a:off x="2267" y="0"/>
                <a:ext cx="1425" cy="345"/>
                <a:chOff x="2267" y="0"/>
                <a:chExt cx="1425" cy="345"/>
              </a:xfrm>
            </p:grpSpPr>
            <p:sp>
              <p:nvSpPr>
                <p:cNvPr id="86029" name="Rectangle 13"/>
                <p:cNvSpPr>
                  <a:spLocks noChangeArrowheads="1"/>
                </p:cNvSpPr>
                <p:nvPr/>
              </p:nvSpPr>
              <p:spPr bwMode="auto">
                <a:xfrm>
                  <a:off x="2310" y="0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Consequences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30" name="Rectangle 14"/>
                <p:cNvSpPr>
                  <a:spLocks noChangeArrowheads="1"/>
                </p:cNvSpPr>
                <p:nvPr/>
              </p:nvSpPr>
              <p:spPr bwMode="auto">
                <a:xfrm>
                  <a:off x="2267" y="0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1" name="Group 15"/>
              <p:cNvGrpSpPr>
                <a:grpSpLocks/>
              </p:cNvGrpSpPr>
              <p:nvPr/>
            </p:nvGrpSpPr>
            <p:grpSpPr bwMode="auto">
              <a:xfrm>
                <a:off x="0" y="345"/>
                <a:ext cx="1137" cy="345"/>
                <a:chOff x="0" y="345"/>
                <a:chExt cx="1137" cy="345"/>
              </a:xfrm>
            </p:grpSpPr>
            <p:sp>
              <p:nvSpPr>
                <p:cNvPr id="8603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345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Alan, give me five.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33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45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4" name="Group 18"/>
              <p:cNvGrpSpPr>
                <a:grpSpLocks/>
              </p:cNvGrpSpPr>
              <p:nvPr/>
            </p:nvGrpSpPr>
            <p:grpSpPr bwMode="auto">
              <a:xfrm>
                <a:off x="1137" y="345"/>
                <a:ext cx="1130" cy="345"/>
                <a:chOff x="1137" y="345"/>
                <a:chExt cx="1130" cy="345"/>
              </a:xfrm>
            </p:grpSpPr>
            <p:sp>
              <p:nvSpPr>
                <p:cNvPr id="86035" name="Rectangle 19"/>
                <p:cNvSpPr>
                  <a:spLocks noChangeArrowheads="1"/>
                </p:cNvSpPr>
                <p:nvPr/>
              </p:nvSpPr>
              <p:spPr bwMode="auto">
                <a:xfrm>
                  <a:off x="1180" y="345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Gives five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36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7" y="345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7" name="Group 21"/>
              <p:cNvGrpSpPr>
                <a:grpSpLocks/>
              </p:cNvGrpSpPr>
              <p:nvPr/>
            </p:nvGrpSpPr>
            <p:grpSpPr bwMode="auto">
              <a:xfrm>
                <a:off x="2267" y="345"/>
                <a:ext cx="1425" cy="345"/>
                <a:chOff x="2267" y="345"/>
                <a:chExt cx="1425" cy="345"/>
              </a:xfrm>
            </p:grpSpPr>
            <p:sp>
              <p:nvSpPr>
                <p:cNvPr id="860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10" y="345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267" y="345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0" name="Group 24"/>
              <p:cNvGrpSpPr>
                <a:grpSpLocks/>
              </p:cNvGrpSpPr>
              <p:nvPr/>
            </p:nvGrpSpPr>
            <p:grpSpPr bwMode="auto">
              <a:xfrm>
                <a:off x="0" y="690"/>
                <a:ext cx="1137" cy="345"/>
                <a:chOff x="0" y="690"/>
                <a:chExt cx="1137" cy="345"/>
              </a:xfrm>
            </p:grpSpPr>
            <p:sp>
              <p:nvSpPr>
                <p:cNvPr id="86041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690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Touch your ears.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4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690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3" name="Group 27"/>
              <p:cNvGrpSpPr>
                <a:grpSpLocks/>
              </p:cNvGrpSpPr>
              <p:nvPr/>
            </p:nvGrpSpPr>
            <p:grpSpPr bwMode="auto">
              <a:xfrm>
                <a:off x="1137" y="690"/>
                <a:ext cx="1130" cy="345"/>
                <a:chOff x="1137" y="690"/>
                <a:chExt cx="1130" cy="345"/>
              </a:xfrm>
            </p:grpSpPr>
            <p:sp>
              <p:nvSpPr>
                <p:cNvPr id="86044" name="Rectangle 28"/>
                <p:cNvSpPr>
                  <a:spLocks noChangeArrowheads="1"/>
                </p:cNvSpPr>
                <p:nvPr/>
              </p:nvSpPr>
              <p:spPr bwMode="auto">
                <a:xfrm>
                  <a:off x="1180" y="690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Touches ear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45" name="Rectangle 29"/>
                <p:cNvSpPr>
                  <a:spLocks noChangeArrowheads="1"/>
                </p:cNvSpPr>
                <p:nvPr/>
              </p:nvSpPr>
              <p:spPr bwMode="auto">
                <a:xfrm>
                  <a:off x="1137" y="690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6" name="Group 30"/>
              <p:cNvGrpSpPr>
                <a:grpSpLocks/>
              </p:cNvGrpSpPr>
              <p:nvPr/>
            </p:nvGrpSpPr>
            <p:grpSpPr bwMode="auto">
              <a:xfrm>
                <a:off x="2267" y="690"/>
                <a:ext cx="1425" cy="345"/>
                <a:chOff x="2267" y="690"/>
                <a:chExt cx="1425" cy="345"/>
              </a:xfrm>
            </p:grpSpPr>
            <p:sp>
              <p:nvSpPr>
                <p:cNvPr id="86047" name="Rectangle 31"/>
                <p:cNvSpPr>
                  <a:spLocks noChangeArrowheads="1"/>
                </p:cNvSpPr>
                <p:nvPr/>
              </p:nvSpPr>
              <p:spPr bwMode="auto">
                <a:xfrm>
                  <a:off x="2310" y="690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48" name="Rectangle 32"/>
                <p:cNvSpPr>
                  <a:spLocks noChangeArrowheads="1"/>
                </p:cNvSpPr>
                <p:nvPr/>
              </p:nvSpPr>
              <p:spPr bwMode="auto">
                <a:xfrm>
                  <a:off x="2267" y="690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9" name="Group 33"/>
              <p:cNvGrpSpPr>
                <a:grpSpLocks/>
              </p:cNvGrpSpPr>
              <p:nvPr/>
            </p:nvGrpSpPr>
            <p:grpSpPr bwMode="auto">
              <a:xfrm>
                <a:off x="0" y="1035"/>
                <a:ext cx="1137" cy="345"/>
                <a:chOff x="0" y="1035"/>
                <a:chExt cx="1137" cy="345"/>
              </a:xfrm>
            </p:grpSpPr>
            <p:sp>
              <p:nvSpPr>
                <p:cNvPr id="860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1035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What is on your shirt?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51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035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52" name="Group 36"/>
              <p:cNvGrpSpPr>
                <a:grpSpLocks/>
              </p:cNvGrpSpPr>
              <p:nvPr/>
            </p:nvGrpSpPr>
            <p:grpSpPr bwMode="auto">
              <a:xfrm>
                <a:off x="1137" y="1035"/>
                <a:ext cx="1130" cy="345"/>
                <a:chOff x="1137" y="1035"/>
                <a:chExt cx="1130" cy="345"/>
              </a:xfrm>
            </p:grpSpPr>
            <p:sp>
              <p:nvSpPr>
                <p:cNvPr id="86053" name="Rectangle 37"/>
                <p:cNvSpPr>
                  <a:spLocks noChangeArrowheads="1"/>
                </p:cNvSpPr>
                <p:nvPr/>
              </p:nvSpPr>
              <p:spPr bwMode="auto">
                <a:xfrm>
                  <a:off x="1180" y="1035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Says “Batman”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54" name="Rectangle 38"/>
                <p:cNvSpPr>
                  <a:spLocks noChangeArrowheads="1"/>
                </p:cNvSpPr>
                <p:nvPr/>
              </p:nvSpPr>
              <p:spPr bwMode="auto">
                <a:xfrm>
                  <a:off x="1137" y="1035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55" name="Group 39"/>
              <p:cNvGrpSpPr>
                <a:grpSpLocks/>
              </p:cNvGrpSpPr>
              <p:nvPr/>
            </p:nvGrpSpPr>
            <p:grpSpPr bwMode="auto">
              <a:xfrm>
                <a:off x="2267" y="1035"/>
                <a:ext cx="1425" cy="345"/>
                <a:chOff x="2267" y="1035"/>
                <a:chExt cx="1425" cy="345"/>
              </a:xfrm>
            </p:grpSpPr>
            <p:sp>
              <p:nvSpPr>
                <p:cNvPr id="86056" name="Rectangle 40"/>
                <p:cNvSpPr>
                  <a:spLocks noChangeArrowheads="1"/>
                </p:cNvSpPr>
                <p:nvPr/>
              </p:nvSpPr>
              <p:spPr bwMode="auto">
                <a:xfrm>
                  <a:off x="2310" y="1035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57" name="Rectangle 41"/>
                <p:cNvSpPr>
                  <a:spLocks noChangeArrowheads="1"/>
                </p:cNvSpPr>
                <p:nvPr/>
              </p:nvSpPr>
              <p:spPr bwMode="auto">
                <a:xfrm>
                  <a:off x="2267" y="1035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58" name="Group 42"/>
              <p:cNvGrpSpPr>
                <a:grpSpLocks/>
              </p:cNvGrpSpPr>
              <p:nvPr/>
            </p:nvGrpSpPr>
            <p:grpSpPr bwMode="auto">
              <a:xfrm>
                <a:off x="0" y="1380"/>
                <a:ext cx="1137" cy="345"/>
                <a:chOff x="0" y="1380"/>
                <a:chExt cx="1137" cy="345"/>
              </a:xfrm>
            </p:grpSpPr>
            <p:sp>
              <p:nvSpPr>
                <p:cNvPr id="860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380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Sit in your chair.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60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380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61" name="Group 45"/>
              <p:cNvGrpSpPr>
                <a:grpSpLocks/>
              </p:cNvGrpSpPr>
              <p:nvPr/>
            </p:nvGrpSpPr>
            <p:grpSpPr bwMode="auto">
              <a:xfrm>
                <a:off x="1137" y="1380"/>
                <a:ext cx="1130" cy="345"/>
                <a:chOff x="1137" y="1380"/>
                <a:chExt cx="1130" cy="345"/>
              </a:xfrm>
            </p:grpSpPr>
            <p:sp>
              <p:nvSpPr>
                <p:cNvPr id="860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80" y="1380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Sits in chair.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63" name="Rectangle 47"/>
                <p:cNvSpPr>
                  <a:spLocks noChangeArrowheads="1"/>
                </p:cNvSpPr>
                <p:nvPr/>
              </p:nvSpPr>
              <p:spPr bwMode="auto">
                <a:xfrm>
                  <a:off x="1137" y="1380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64" name="Group 48"/>
              <p:cNvGrpSpPr>
                <a:grpSpLocks/>
              </p:cNvGrpSpPr>
              <p:nvPr/>
            </p:nvGrpSpPr>
            <p:grpSpPr bwMode="auto">
              <a:xfrm>
                <a:off x="2267" y="1380"/>
                <a:ext cx="1425" cy="345"/>
                <a:chOff x="2267" y="1380"/>
                <a:chExt cx="1425" cy="345"/>
              </a:xfrm>
            </p:grpSpPr>
            <p:sp>
              <p:nvSpPr>
                <p:cNvPr id="8606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10" y="1380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66" name="Rectangle 50"/>
                <p:cNvSpPr>
                  <a:spLocks noChangeArrowheads="1"/>
                </p:cNvSpPr>
                <p:nvPr/>
              </p:nvSpPr>
              <p:spPr bwMode="auto">
                <a:xfrm>
                  <a:off x="2267" y="1380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6067" name="Rectangle 51"/>
            <p:cNvSpPr>
              <a:spLocks noChangeArrowheads="1"/>
            </p:cNvSpPr>
            <p:nvPr/>
          </p:nvSpPr>
          <p:spPr bwMode="auto">
            <a:xfrm>
              <a:off x="-3" y="-3"/>
              <a:ext cx="3698" cy="173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8580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cs typeface="Times New Roman" pitchFamily="18" charset="0"/>
              </a:rPr>
              <a:t>High‑Probability</a:t>
            </a:r>
            <a:br>
              <a:rPr lang="en-US" sz="4000" b="1">
                <a:effectLst/>
                <a:cs typeface="Times New Roman" pitchFamily="18" charset="0"/>
              </a:rPr>
            </a:br>
            <a:r>
              <a:rPr lang="en-US" sz="4000" b="1">
                <a:effectLst/>
                <a:cs typeface="Times New Roman" pitchFamily="18" charset="0"/>
              </a:rPr>
              <a:t>Requests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077200" cy="4038600"/>
          </a:xfrm>
        </p:spPr>
        <p:txBody>
          <a:bodyPr/>
          <a:lstStyle/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  <a:cs typeface="Times New Roman" pitchFamily="18" charset="0"/>
              </a:rPr>
              <a:t>Identify those requests that the child typically will complete. These tasks should be easy and quick to complete (High‑p requests)</a:t>
            </a:r>
            <a:r>
              <a:rPr lang="en-US" sz="2400">
                <a:effectLst/>
              </a:rPr>
              <a:t> 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Identify those requests in which the learner will not complete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Validate those requests.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Deliver three high-p requests immediately prior to delivering the low-p request.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Provide some type of feedback (i.e., praise, gesture, tangible)</a:t>
            </a:r>
          </a:p>
          <a:p>
            <a:pPr marL="336550" indent="-336550">
              <a:buFont typeface="Wingdings" pitchFamily="2" charset="2"/>
              <a:buNone/>
            </a:pPr>
            <a:endParaRPr lang="en-US" sz="2400">
              <a:effectLst/>
            </a:endParaRPr>
          </a:p>
        </p:txBody>
      </p:sp>
      <p:pic>
        <p:nvPicPr>
          <p:cNvPr id="87044" name="Picture 4" descr="MCj031245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81000"/>
            <a:ext cx="1398588" cy="160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334962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Comic Sans MS" pitchFamily="66" charset="0"/>
              </a:rPr>
              <a:t>Hypothesis Statement</a:t>
            </a:r>
            <a:endParaRPr lang="en-US" sz="1600" dirty="0">
              <a:latin typeface="Comic Sans MS" pitchFamily="66" charset="0"/>
            </a:endParaRPr>
          </a:p>
        </p:txBody>
      </p:sp>
      <p:graphicFrame>
        <p:nvGraphicFramePr>
          <p:cNvPr id="137271" name="Group 55"/>
          <p:cNvGraphicFramePr>
            <a:graphicFrameLocks noGrp="1"/>
          </p:cNvGraphicFramePr>
          <p:nvPr/>
        </p:nvGraphicFramePr>
        <p:xfrm>
          <a:off x="1219200" y="1485900"/>
          <a:ext cx="6705600" cy="4319589"/>
        </p:xfrm>
        <a:graphic>
          <a:graphicData uri="http://schemas.openxmlformats.org/drawingml/2006/table">
            <a:tbl>
              <a:tblPr/>
              <a:tblGrid>
                <a:gridCol w="1524000"/>
                <a:gridCol w="1676400"/>
                <a:gridCol w="1752600"/>
                <a:gridCol w="17526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 Events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Antecedent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Skill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Consequence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562600" cy="1139825"/>
          </a:xfrm>
        </p:spPr>
        <p:txBody>
          <a:bodyPr/>
          <a:lstStyle/>
          <a:p>
            <a:r>
              <a:rPr lang="en-US" b="1">
                <a:effectLst/>
              </a:rPr>
              <a:t>Teaching Strategies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7467600" cy="3763963"/>
          </a:xfrm>
        </p:spPr>
        <p:txBody>
          <a:bodyPr/>
          <a:lstStyle/>
          <a:p>
            <a:r>
              <a:rPr lang="en-US" sz="2800">
                <a:effectLst/>
              </a:rPr>
              <a:t>Address the communication, social, and adaptive living skill deficits and needs of children with disabilities.</a:t>
            </a:r>
          </a:p>
          <a:p>
            <a:endParaRPr lang="en-US" sz="2800">
              <a:effectLst/>
            </a:endParaRPr>
          </a:p>
          <a:p>
            <a:r>
              <a:rPr lang="en-US" sz="2800">
                <a:effectLst/>
              </a:rPr>
              <a:t>Strategies are linked to the skill deficits that are associated with the occurrence of problem behavior.</a:t>
            </a:r>
            <a:r>
              <a:rPr lang="en-US" sz="2800"/>
              <a:t> </a:t>
            </a:r>
          </a:p>
        </p:txBody>
      </p:sp>
      <p:pic>
        <p:nvPicPr>
          <p:cNvPr id="61444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81000"/>
            <a:ext cx="2489200" cy="2112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324600" cy="11398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</a:rPr>
              <a:t>Strategies Teaching Replacement Behavior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67000"/>
            <a:ext cx="8153400" cy="3459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effectLst/>
              </a:rPr>
              <a:t>General Rules for Implementing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Do not continue to reinforce the problem behavior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Minimize the probability that a problem behavior will occur prior to the acceptable communicative response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If possible, select a new response that is already part of the child’s existing repertoire.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Try to incorporate the natural maintaining contingencies offered by the natural environment</a:t>
            </a:r>
          </a:p>
        </p:txBody>
      </p:sp>
      <p:pic>
        <p:nvPicPr>
          <p:cNvPr id="89094" name="Picture 6" descr="MCj023163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228600"/>
            <a:ext cx="2044700" cy="1735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50718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http://depts.washington.edu/stppbs/index.html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5532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Requesting Response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4144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A socially acceptable request to: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withdraw from an uncompleted task with the expectation of returning (requesting a break)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gain someone’s attention (request attention)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gain someone’s assistance from someone (request assistance)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solicit praise or confirmation of completed work (request a work break)</a:t>
            </a:r>
          </a:p>
        </p:txBody>
      </p:sp>
      <p:pic>
        <p:nvPicPr>
          <p:cNvPr id="90116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381000"/>
            <a:ext cx="1803400" cy="1530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5626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</a:rPr>
              <a:t>Teaching a Requesting Response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414496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effectLst/>
              </a:rPr>
              <a:t>Steps for implementation</a:t>
            </a:r>
            <a:r>
              <a:rPr lang="en-US" sz="2400" b="1" i="1" u="sng">
                <a:effectLst/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35000"/>
              </a:spcBef>
              <a:spcAft>
                <a:spcPct val="50000"/>
              </a:spcAft>
              <a:buFont typeface="Monotype Sorts"/>
              <a:buAutoNum type="arabicPeriod"/>
            </a:pPr>
            <a:r>
              <a:rPr lang="en-US" sz="2400">
                <a:effectLst/>
              </a:rPr>
              <a:t>Determine how long the child will stay with the task before engaging in the problem behavior</a:t>
            </a:r>
          </a:p>
          <a:p>
            <a:pPr marL="609600" indent="-609600">
              <a:lnSpc>
                <a:spcPct val="90000"/>
              </a:lnSpc>
              <a:spcBef>
                <a:spcPct val="35000"/>
              </a:spcBef>
              <a:spcAft>
                <a:spcPct val="50000"/>
              </a:spcAft>
              <a:buFont typeface="Monotype Sorts"/>
              <a:buAutoNum type="arabicPeriod"/>
            </a:pPr>
            <a:r>
              <a:rPr lang="en-US" sz="2400">
                <a:effectLst/>
              </a:rPr>
              <a:t>Just prior to arriving at this point, provide the child with the event to match the specific request you are trying to teach (escape, assistance, attention).</a:t>
            </a:r>
          </a:p>
          <a:p>
            <a:pPr marL="609600" indent="-609600">
              <a:lnSpc>
                <a:spcPct val="90000"/>
              </a:lnSpc>
              <a:spcBef>
                <a:spcPct val="35000"/>
              </a:spcBef>
              <a:spcAft>
                <a:spcPct val="50000"/>
              </a:spcAft>
              <a:buFont typeface="Monotype Sorts"/>
              <a:buNone/>
            </a:pPr>
            <a:r>
              <a:rPr lang="en-US" sz="2400">
                <a:effectLst/>
              </a:rPr>
              <a:t>	For example, if you are trying to teach the child to request a break, immediately prior to the point in which problem behavior usually exists, release the child from the task.</a:t>
            </a:r>
          </a:p>
        </p:txBody>
      </p:sp>
      <p:pic>
        <p:nvPicPr>
          <p:cNvPr id="91140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304800"/>
            <a:ext cx="1955800" cy="1660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5532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Requesting Response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724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effectLst/>
              </a:rPr>
              <a:t>Steps for implementation (cont.)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b="1" u="sng">
              <a:effectLst/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Once the task has been associated with reinforcement (release from the task), prompt the child to request at the critical point before problem behavior occurs. 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After a correct response, the child should be immediately provided the action to match the response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Over time, fade the prompts necessary for the  child to make the desired request.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If the child begins to use the communicative response earlier, establish additional conditions.</a:t>
            </a:r>
          </a:p>
        </p:txBody>
      </p:sp>
      <p:pic>
        <p:nvPicPr>
          <p:cNvPr id="92164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304800"/>
            <a:ext cx="1574800" cy="1336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4770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Rejecting Response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305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800">
                <a:effectLst/>
              </a:rPr>
              <a:t>A socially acceptable response to avoid contact with an undesired activity, person, or object.</a:t>
            </a:r>
          </a:p>
          <a:p>
            <a:pPr>
              <a:buFont typeface="Wingdings" pitchFamily="2" charset="2"/>
              <a:buNone/>
            </a:pPr>
            <a:endParaRPr lang="en-US" sz="2800">
              <a:effectLst/>
            </a:endParaRPr>
          </a:p>
          <a:p>
            <a:r>
              <a:rPr lang="en-US" sz="2800">
                <a:effectLst/>
              </a:rPr>
              <a:t>When given brussels sprouts at dinner, Karen says “Don’t like,” and they are removed.</a:t>
            </a:r>
          </a:p>
          <a:p>
            <a:pPr>
              <a:buFont typeface="Wingdings" pitchFamily="2" charset="2"/>
              <a:buNone/>
            </a:pPr>
            <a:endParaRPr lang="en-US" sz="2800">
              <a:effectLst/>
            </a:endParaRPr>
          </a:p>
          <a:p>
            <a:r>
              <a:rPr lang="en-US" sz="2800">
                <a:effectLst/>
              </a:rPr>
              <a:t>Right before gym time, Ryan signs “all done” and does not have to go to gym.</a:t>
            </a:r>
          </a:p>
          <a:p>
            <a:pPr>
              <a:buFont typeface="Wingdings" pitchFamily="2" charset="2"/>
              <a:buNone/>
            </a:pPr>
            <a:endParaRPr lang="en-US" sz="2800">
              <a:effectLst/>
            </a:endParaRPr>
          </a:p>
          <a:p>
            <a:pPr>
              <a:buFont typeface="Wingdings" pitchFamily="2" charset="2"/>
              <a:buNone/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93188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304800"/>
            <a:ext cx="1498600" cy="1271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934200" cy="1139825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Teaching a </a:t>
            </a:r>
            <a:r>
              <a:rPr lang="en-US" sz="3200" dirty="0" smtClean="0">
                <a:effectLst/>
              </a:rPr>
              <a:t>Rejecting Response</a:t>
            </a:r>
            <a:endParaRPr lang="en-US" sz="3200" dirty="0">
              <a:effectLst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onotype Sorts"/>
              <a:buAutoNum type="arabicPeriod"/>
            </a:pPr>
            <a:r>
              <a:rPr lang="en-US" sz="2800" dirty="0">
                <a:effectLst/>
              </a:rPr>
              <a:t>Identify the earliest possible at which the child attends to the approach of the undesired event without engaging in problem behavior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onotype Sorts"/>
              <a:buAutoNum type="arabicPeriod"/>
            </a:pPr>
            <a:r>
              <a:rPr lang="en-US" sz="2800" dirty="0">
                <a:effectLst/>
              </a:rPr>
              <a:t>Reinforce the absence of problem behavior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onotype Sorts"/>
              <a:buAutoNum type="arabicPeriod"/>
            </a:pPr>
            <a:r>
              <a:rPr lang="en-US" sz="2800" dirty="0">
                <a:effectLst/>
              </a:rPr>
              <a:t>Prompt or model the desired response in the presence of the undesired event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onotype Sorts"/>
              <a:buAutoNum type="arabicPeriod"/>
            </a:pPr>
            <a:r>
              <a:rPr lang="en-US" sz="2800" dirty="0">
                <a:effectLst/>
              </a:rPr>
              <a:t>Shape successfully better approximations or gradually reduce the child’s reliance on prompts.</a:t>
            </a:r>
          </a:p>
          <a:p>
            <a:pPr marL="609600" indent="-609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Monotype Sorts"/>
              <a:buAutoNum type="arabicPeriod"/>
            </a:pPr>
            <a:r>
              <a:rPr lang="en-US" sz="2800" dirty="0">
                <a:effectLst/>
              </a:rPr>
              <a:t>Insure that rejecting is used conditionally</a:t>
            </a:r>
          </a:p>
        </p:txBody>
      </p:sp>
      <p:pic>
        <p:nvPicPr>
          <p:cNvPr id="94212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228600"/>
            <a:ext cx="1574800" cy="1336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Analyze the data --- determine the function.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Develop hypothesis statements.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Identify a situation in which you can consistently implement an intervention.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Based on that situation or problem behavior (hypothesis), menu a variety interventions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Choose one set of interventions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Make sure that you have buy in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Positive Behavior Support Plan</a:t>
            </a: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685800" y="2057400"/>
            <a:ext cx="828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200" b="1" u="sng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2000">
              <a:latin typeface="Comic Sans MS" pitchFamily="66" charset="0"/>
            </a:endParaRPr>
          </a:p>
          <a:p>
            <a:pPr marL="342900" indent="-342900" eaLnBrk="1" hangingPunct="1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 			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Desired 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	Consequences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When presented with	Heather yelled and 	T. ignored and H. 	a writing task	dropped head to desk	 escaped writing</a:t>
            </a:r>
            <a:endParaRPr lang="en-US" sz="1400">
              <a:solidFill>
                <a:srgbClr val="FF3300"/>
              </a:solidFill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Setting	Antecedent	Problem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Event	Event	Behavior	Consequence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			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Replacement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229600" cy="4065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Competing Behavior Diagrams</a:t>
            </a:r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685800" y="4648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2133600" y="4648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4267200" y="4648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>
            <a:off x="4343400" y="3200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6629400" y="3200400"/>
            <a:ext cx="1371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>
            <a:off x="4419600" y="58674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9" name="AutoShape 11"/>
          <p:cNvSpPr>
            <a:spLocks noChangeArrowheads="1"/>
          </p:cNvSpPr>
          <p:nvPr/>
        </p:nvSpPr>
        <p:spPr bwMode="auto">
          <a:xfrm>
            <a:off x="1524000" y="4648200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0" name="AutoShape 12"/>
          <p:cNvSpPr>
            <a:spLocks noChangeArrowheads="1"/>
          </p:cNvSpPr>
          <p:nvPr/>
        </p:nvSpPr>
        <p:spPr bwMode="auto">
          <a:xfrm>
            <a:off x="33528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1" name="AutoShape 13"/>
          <p:cNvSpPr>
            <a:spLocks noChangeArrowheads="1"/>
          </p:cNvSpPr>
          <p:nvPr/>
        </p:nvSpPr>
        <p:spPr bwMode="auto">
          <a:xfrm>
            <a:off x="5638800" y="3505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2" name="AutoShape 14"/>
          <p:cNvSpPr>
            <a:spLocks noChangeArrowheads="1"/>
          </p:cNvSpPr>
          <p:nvPr/>
        </p:nvSpPr>
        <p:spPr bwMode="auto">
          <a:xfrm rot="-2338914">
            <a:off x="58674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3" name="AutoShape 15"/>
          <p:cNvSpPr>
            <a:spLocks noChangeArrowheads="1"/>
          </p:cNvSpPr>
          <p:nvPr/>
        </p:nvSpPr>
        <p:spPr bwMode="auto">
          <a:xfrm rot="2278299">
            <a:off x="33528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4" name="AutoShape 16"/>
          <p:cNvSpPr>
            <a:spLocks noChangeArrowheads="1"/>
          </p:cNvSpPr>
          <p:nvPr/>
        </p:nvSpPr>
        <p:spPr bwMode="auto">
          <a:xfrm>
            <a:off x="58674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5" name="AutoShape 17"/>
          <p:cNvSpPr>
            <a:spLocks noChangeArrowheads="1"/>
          </p:cNvSpPr>
          <p:nvPr/>
        </p:nvSpPr>
        <p:spPr bwMode="auto">
          <a:xfrm rot="-1912776">
            <a:off x="3429000" y="3581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6705600" y="46482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685800" y="2057400"/>
            <a:ext cx="828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200" b="1" u="sng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2000">
              <a:latin typeface="Comic Sans MS" pitchFamily="66" charset="0"/>
            </a:endParaRPr>
          </a:p>
          <a:p>
            <a:pPr marL="342900" indent="-342900" eaLnBrk="1" hangingPunct="1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Complete 	Task completed		Assignment	Escape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Desired 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	Consequences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When presented with	Heather yelled and 	T. ignored and H. 	a writing task	dropped head to desk	 escaped writing</a:t>
            </a:r>
            <a:endParaRPr lang="en-US" sz="1400">
              <a:solidFill>
                <a:srgbClr val="FF3300"/>
              </a:solidFill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Setting	Antecedent	Problem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Event	Event	Behavior	Consequence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			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Replacement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Competing Behavior Diagrams</a:t>
            </a: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685800" y="4648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2133600" y="4648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4267200" y="4648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4343400" y="3200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6629400" y="3200400"/>
            <a:ext cx="1371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4419600" y="58674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3" name="AutoShape 11"/>
          <p:cNvSpPr>
            <a:spLocks noChangeArrowheads="1"/>
          </p:cNvSpPr>
          <p:nvPr/>
        </p:nvSpPr>
        <p:spPr bwMode="auto">
          <a:xfrm>
            <a:off x="1524000" y="4648200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4" name="AutoShape 12"/>
          <p:cNvSpPr>
            <a:spLocks noChangeArrowheads="1"/>
          </p:cNvSpPr>
          <p:nvPr/>
        </p:nvSpPr>
        <p:spPr bwMode="auto">
          <a:xfrm>
            <a:off x="33528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5" name="AutoShape 13"/>
          <p:cNvSpPr>
            <a:spLocks noChangeArrowheads="1"/>
          </p:cNvSpPr>
          <p:nvPr/>
        </p:nvSpPr>
        <p:spPr bwMode="auto">
          <a:xfrm>
            <a:off x="5638800" y="3505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AutoShape 14"/>
          <p:cNvSpPr>
            <a:spLocks noChangeArrowheads="1"/>
          </p:cNvSpPr>
          <p:nvPr/>
        </p:nvSpPr>
        <p:spPr bwMode="auto">
          <a:xfrm rot="-2338914">
            <a:off x="58674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AutoShape 15"/>
          <p:cNvSpPr>
            <a:spLocks noChangeArrowheads="1"/>
          </p:cNvSpPr>
          <p:nvPr/>
        </p:nvSpPr>
        <p:spPr bwMode="auto">
          <a:xfrm rot="2278299">
            <a:off x="33528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AutoShape 16"/>
          <p:cNvSpPr>
            <a:spLocks noChangeArrowheads="1"/>
          </p:cNvSpPr>
          <p:nvPr/>
        </p:nvSpPr>
        <p:spPr bwMode="auto">
          <a:xfrm>
            <a:off x="58674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AutoShape 17"/>
          <p:cNvSpPr>
            <a:spLocks noChangeArrowheads="1"/>
          </p:cNvSpPr>
          <p:nvPr/>
        </p:nvSpPr>
        <p:spPr bwMode="auto">
          <a:xfrm rot="-1912776">
            <a:off x="3429000" y="3581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Line 18"/>
          <p:cNvSpPr>
            <a:spLocks noChangeShapeType="1"/>
          </p:cNvSpPr>
          <p:nvPr/>
        </p:nvSpPr>
        <p:spPr bwMode="auto">
          <a:xfrm>
            <a:off x="6705600" y="46482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685800" y="2057400"/>
            <a:ext cx="828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200" b="1" u="sng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2000">
              <a:latin typeface="Comic Sans MS" pitchFamily="66" charset="0"/>
            </a:endParaRPr>
          </a:p>
          <a:p>
            <a:pPr marL="342900" indent="-342900" eaLnBrk="1" hangingPunct="1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Complete 	Task completed		Assignment	Escape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Desired 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	Consequences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When presented with	Heather yelled and 	T. ignored and H. 	a writing task	dropped head to desk	 escaped writing</a:t>
            </a:r>
            <a:endParaRPr lang="en-US" sz="1400">
              <a:solidFill>
                <a:srgbClr val="FF3300"/>
              </a:solidFill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Setting	Antecedent	Problem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Event	Event	Behavior	Consequence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Ask for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			Assistance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Replacement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</p:txBody>
      </p:sp>
      <p:sp>
        <p:nvSpPr>
          <p:cNvPr id="32768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Competing Behavior Diagrams</a:t>
            </a:r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685800" y="4648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6" name="Line 6"/>
          <p:cNvSpPr>
            <a:spLocks noChangeShapeType="1"/>
          </p:cNvSpPr>
          <p:nvPr/>
        </p:nvSpPr>
        <p:spPr bwMode="auto">
          <a:xfrm>
            <a:off x="2133600" y="4648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7" name="Line 7"/>
          <p:cNvSpPr>
            <a:spLocks noChangeShapeType="1"/>
          </p:cNvSpPr>
          <p:nvPr/>
        </p:nvSpPr>
        <p:spPr bwMode="auto">
          <a:xfrm>
            <a:off x="4267200" y="4648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4343400" y="3200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9" name="Line 9"/>
          <p:cNvSpPr>
            <a:spLocks noChangeShapeType="1"/>
          </p:cNvSpPr>
          <p:nvPr/>
        </p:nvSpPr>
        <p:spPr bwMode="auto">
          <a:xfrm>
            <a:off x="6629400" y="3200400"/>
            <a:ext cx="1371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90" name="Line 10"/>
          <p:cNvSpPr>
            <a:spLocks noChangeShapeType="1"/>
          </p:cNvSpPr>
          <p:nvPr/>
        </p:nvSpPr>
        <p:spPr bwMode="auto">
          <a:xfrm>
            <a:off x="4419600" y="58674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91" name="AutoShape 11"/>
          <p:cNvSpPr>
            <a:spLocks noChangeArrowheads="1"/>
          </p:cNvSpPr>
          <p:nvPr/>
        </p:nvSpPr>
        <p:spPr bwMode="auto">
          <a:xfrm>
            <a:off x="1524000" y="4648200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2" name="AutoShape 12"/>
          <p:cNvSpPr>
            <a:spLocks noChangeArrowheads="1"/>
          </p:cNvSpPr>
          <p:nvPr/>
        </p:nvSpPr>
        <p:spPr bwMode="auto">
          <a:xfrm>
            <a:off x="33528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3" name="AutoShape 13"/>
          <p:cNvSpPr>
            <a:spLocks noChangeArrowheads="1"/>
          </p:cNvSpPr>
          <p:nvPr/>
        </p:nvSpPr>
        <p:spPr bwMode="auto">
          <a:xfrm>
            <a:off x="5638800" y="3505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4" name="AutoShape 14"/>
          <p:cNvSpPr>
            <a:spLocks noChangeArrowheads="1"/>
          </p:cNvSpPr>
          <p:nvPr/>
        </p:nvSpPr>
        <p:spPr bwMode="auto">
          <a:xfrm rot="-2338914">
            <a:off x="58674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5" name="AutoShape 15"/>
          <p:cNvSpPr>
            <a:spLocks noChangeArrowheads="1"/>
          </p:cNvSpPr>
          <p:nvPr/>
        </p:nvSpPr>
        <p:spPr bwMode="auto">
          <a:xfrm rot="2278299">
            <a:off x="33528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6" name="AutoShape 16"/>
          <p:cNvSpPr>
            <a:spLocks noChangeArrowheads="1"/>
          </p:cNvSpPr>
          <p:nvPr/>
        </p:nvSpPr>
        <p:spPr bwMode="auto">
          <a:xfrm>
            <a:off x="58674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7" name="AutoShape 17"/>
          <p:cNvSpPr>
            <a:spLocks noChangeArrowheads="1"/>
          </p:cNvSpPr>
          <p:nvPr/>
        </p:nvSpPr>
        <p:spPr bwMode="auto">
          <a:xfrm rot="-1912776">
            <a:off x="3429000" y="3581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8" name="Line 18"/>
          <p:cNvSpPr>
            <a:spLocks noChangeShapeType="1"/>
          </p:cNvSpPr>
          <p:nvPr/>
        </p:nvSpPr>
        <p:spPr bwMode="auto">
          <a:xfrm>
            <a:off x="6705600" y="46482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>
                <a:effectLst/>
              </a:rPr>
              <a:t>Irrelevant</a:t>
            </a:r>
          </a:p>
          <a:p>
            <a:pPr lvl="1"/>
            <a:r>
              <a:rPr lang="en-US" sz="2500">
                <a:effectLst/>
              </a:rPr>
              <a:t> Child no longer needs to use problem behaviors to achieve wants/needs</a:t>
            </a:r>
          </a:p>
          <a:p>
            <a:r>
              <a:rPr lang="en-US">
                <a:effectLst/>
              </a:rPr>
              <a:t>Ineffective</a:t>
            </a:r>
          </a:p>
          <a:p>
            <a:pPr lvl="1"/>
            <a:r>
              <a:rPr lang="en-US" sz="2500">
                <a:effectLst/>
              </a:rPr>
              <a:t> Problem behavior no longer enables the child to achieve the function of his/her behavior</a:t>
            </a:r>
          </a:p>
          <a:p>
            <a:r>
              <a:rPr lang="en-US">
                <a:effectLst/>
              </a:rPr>
              <a:t>Inefficient</a:t>
            </a:r>
          </a:p>
          <a:p>
            <a:pPr lvl="1"/>
            <a:r>
              <a:rPr lang="en-US" sz="2500">
                <a:effectLst/>
              </a:rPr>
              <a:t> Problem behaviors require much more effort and time to achieve purpose compared with acceptable behavior. 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effectLst/>
              </a:rPr>
              <a:t>Make Problem Behavior Irrelevant, Ineffective, and Inefficient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 descr="calvi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600"/>
            <a:ext cx="4759325" cy="6278563"/>
          </a:xfrm>
          <a:noFill/>
          <a:ln/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562600" y="1905000"/>
            <a:ext cx="3200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History of Reinforcement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Students come to us with a long history of being reinforced for particular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2349</TotalTime>
  <Words>1088</Words>
  <Application>Microsoft Office PowerPoint</Application>
  <PresentationFormat>On-screen Show (4:3)</PresentationFormat>
  <Paragraphs>240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   </vt:lpstr>
      <vt:lpstr>What do we know about successful intervention plans?</vt:lpstr>
      <vt:lpstr>Slide 3</vt:lpstr>
      <vt:lpstr>Positive Behavior Support Plan </vt:lpstr>
      <vt:lpstr>Competing Behavior Diagrams</vt:lpstr>
      <vt:lpstr>Competing Behavior Diagrams</vt:lpstr>
      <vt:lpstr>Competing Behavior Diagrams</vt:lpstr>
      <vt:lpstr>Make Problem Behavior Irrelevant, Ineffective, and Inefficient</vt:lpstr>
      <vt:lpstr>Slide 9</vt:lpstr>
      <vt:lpstr>Antecedent Strategies</vt:lpstr>
      <vt:lpstr>Pre-specified Reinforcers</vt:lpstr>
      <vt:lpstr>Pre-specified Reinforcers</vt:lpstr>
      <vt:lpstr>Slide 13</vt:lpstr>
      <vt:lpstr>Preferred Activities or Objects as a Distractor</vt:lpstr>
      <vt:lpstr>Preferred Activities or  Objects as a Distractor</vt:lpstr>
      <vt:lpstr>Slide 16</vt:lpstr>
      <vt:lpstr>Choice Making</vt:lpstr>
      <vt:lpstr>Choice Making</vt:lpstr>
      <vt:lpstr>Slide 19</vt:lpstr>
      <vt:lpstr>Collaborative Activities</vt:lpstr>
      <vt:lpstr>Collaborative Activities</vt:lpstr>
      <vt:lpstr>Tolerance for Delay of  Reinforcement</vt:lpstr>
      <vt:lpstr>Tolerance for Delay of Reinforcement</vt:lpstr>
      <vt:lpstr>Tolerance for Delay of Reinforcement</vt:lpstr>
      <vt:lpstr>High‑Probability Requests</vt:lpstr>
      <vt:lpstr>High‑Probability Requests</vt:lpstr>
      <vt:lpstr>Hypothesis Statement</vt:lpstr>
      <vt:lpstr>Teaching Strategies</vt:lpstr>
      <vt:lpstr>Strategies Teaching Replacement Behavior</vt:lpstr>
      <vt:lpstr>Teaching a Requesting Response</vt:lpstr>
      <vt:lpstr>Teaching a Requesting Response</vt:lpstr>
      <vt:lpstr>Teaching a Requesting Response</vt:lpstr>
      <vt:lpstr>Teaching a Rejecting Response</vt:lpstr>
      <vt:lpstr>Teaching a Rejecting Response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Gusty-Lee Boulware</dc:creator>
  <cp:lastModifiedBy>Carol Davis</cp:lastModifiedBy>
  <cp:revision>101</cp:revision>
  <dcterms:created xsi:type="dcterms:W3CDTF">2004-04-25T17:09:13Z</dcterms:created>
  <dcterms:modified xsi:type="dcterms:W3CDTF">2010-10-23T06:52:16Z</dcterms:modified>
</cp:coreProperties>
</file>